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0"/>
  </p:notesMasterIdLst>
  <p:handoutMasterIdLst>
    <p:handoutMasterId r:id="rId21"/>
  </p:handoutMasterIdLst>
  <p:sldIdLst>
    <p:sldId id="325" r:id="rId2"/>
    <p:sldId id="328" r:id="rId3"/>
    <p:sldId id="322" r:id="rId4"/>
    <p:sldId id="330" r:id="rId5"/>
    <p:sldId id="301" r:id="rId6"/>
    <p:sldId id="302" r:id="rId7"/>
    <p:sldId id="303" r:id="rId8"/>
    <p:sldId id="304" r:id="rId9"/>
    <p:sldId id="306" r:id="rId10"/>
    <p:sldId id="308" r:id="rId11"/>
    <p:sldId id="310" r:id="rId12"/>
    <p:sldId id="314" r:id="rId13"/>
    <p:sldId id="317" r:id="rId14"/>
    <p:sldId id="316" r:id="rId15"/>
    <p:sldId id="307" r:id="rId16"/>
    <p:sldId id="332" r:id="rId17"/>
    <p:sldId id="312" r:id="rId18"/>
    <p:sldId id="331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aley, Sarah (RGT)" initials="MS(" lastIdx="12" clrIdx="0">
    <p:extLst>
      <p:ext uri="{19B8F6BF-5375-455C-9EA6-DF929625EA0E}">
        <p15:presenceInfo xmlns:p15="http://schemas.microsoft.com/office/powerpoint/2012/main" userId="S-1-5-21-875326689-928589111-1252796590-151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C7302"/>
    <a:srgbClr val="FEA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9" autoAdjust="0"/>
    <p:restoredTop sz="71493" autoAdjust="0"/>
  </p:normalViewPr>
  <p:slideViewPr>
    <p:cSldViewPr>
      <p:cViewPr varScale="1">
        <p:scale>
          <a:sx n="73" d="100"/>
          <a:sy n="73" d="100"/>
        </p:scale>
        <p:origin x="1419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F4E2125-7391-499B-BD3F-3283162A49BA}" type="datetimeFigureOut">
              <a:rPr lang="en-US"/>
              <a:pPr>
                <a:defRPr/>
              </a:pPr>
              <a:t>5/8/2019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C776792-8DAF-40E4-8BFE-F572A877A7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9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0194B77-A949-4472-AF28-F82182E888D2}" type="datetimeFigureOut">
              <a:rPr lang="en-US"/>
              <a:pPr>
                <a:defRPr/>
              </a:pPr>
              <a:t>5/8/2019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C4DBFA0-E153-4FAE-87CE-1E856C41A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5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4DBFA0-E153-4FAE-87CE-1E856C41A75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44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4DBFA0-E153-4FAE-87CE-1E856C41A75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15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4DBFA0-E153-4FAE-87CE-1E856C41A75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09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4DBFA0-E153-4FAE-87CE-1E856C41A75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31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4DBFA0-E153-4FAE-87CE-1E856C41A75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76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4DBFA0-E153-4FAE-87CE-1E856C41A75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68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4DBFA0-E153-4FAE-87CE-1E856C41A75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515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4DBFA0-E153-4FAE-87CE-1E856C41A75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48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4DBFA0-E153-4FAE-87CE-1E856C41A75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252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4DBFA0-E153-4FAE-87CE-1E856C41A75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71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4DBFA0-E153-4FAE-87CE-1E856C41A75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4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4DBFA0-E153-4FAE-87CE-1E856C41A75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13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4DBFA0-E153-4FAE-87CE-1E856C41A75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31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4DBFA0-E153-4FAE-87CE-1E856C41A75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81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4DBFA0-E153-4FAE-87CE-1E856C41A75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05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4DBFA0-E153-4FAE-87CE-1E856C41A75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99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4DBFA0-E153-4FAE-87CE-1E856C41A75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12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4DBFA0-E153-4FAE-87CE-1E856C41A75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91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chemeClr val="bg2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2819400"/>
          </a:xfrm>
        </p:spPr>
        <p:txBody>
          <a:bodyPr tIns="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>
              <a:lnSpc>
                <a:spcPct val="90000"/>
              </a:lnSpc>
              <a:defRPr sz="6000" b="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714" y="6248400"/>
            <a:ext cx="1904686" cy="50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48375"/>
            <a:ext cx="6019800" cy="733425"/>
          </a:xfrm>
        </p:spPr>
        <p:txBody>
          <a:bodyPr anchor="b"/>
          <a:lstStyle>
            <a:lvl1pPr marL="119062" indent="0">
              <a:buNone/>
              <a:defRPr lang="en-US" sz="160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Meeting Name — Month DD, YYYY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0213" y="690563"/>
            <a:ext cx="7086600" cy="609600"/>
          </a:xfrm>
          <a:prstGeom prst="rect">
            <a:avLst/>
          </a:prstGeom>
        </p:spPr>
        <p:txBody>
          <a:bodyPr rIns="45720" anchor="ctr"/>
          <a:lstStyle>
            <a:lvl1pPr>
              <a:defRPr sz="2400"/>
            </a:lvl1pPr>
            <a:extLst/>
          </a:lstStyle>
          <a:p>
            <a:pPr fontAlgn="auto">
              <a:spcAft>
                <a:spcPts val="0"/>
              </a:spcAft>
              <a:defRPr/>
            </a:pPr>
            <a:endParaRPr lang="en-US" sz="4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229600" y="6477000"/>
            <a:ext cx="733425" cy="274638"/>
          </a:xfrm>
          <a:prstGeom prst="rect">
            <a:avLst/>
          </a:prstGeom>
        </p:spPr>
        <p:txBody>
          <a:bodyPr bIns="0" anchor="b"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26A067F-84F0-4FCB-91BD-A4BAD644B6F1}" type="slidenum">
              <a:rPr lang="en-US" sz="1200" smtClean="0">
                <a:solidFill>
                  <a:schemeClr val="tx1">
                    <a:tint val="9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9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625975"/>
          </a:xfrm>
        </p:spPr>
        <p:txBody>
          <a:bodyPr/>
          <a:lstStyle>
            <a:lvl1pPr>
              <a:spcBef>
                <a:spcPts val="1200"/>
              </a:spcBef>
              <a:defRPr sz="3200"/>
            </a:lvl1pPr>
            <a:lvl2pPr>
              <a:spcBef>
                <a:spcPts val="480"/>
              </a:spcBef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4800" y="152400"/>
            <a:ext cx="8537222" cy="45720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8382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0" y="0"/>
            <a:ext cx="9144000" cy="1905000"/>
          </a:xfrm>
          <a:prstGeom prst="rect">
            <a:avLst/>
          </a:prstGeom>
          <a:solidFill>
            <a:schemeClr val="tx2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0" y="1860550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229600" y="6477000"/>
            <a:ext cx="733425" cy="274638"/>
          </a:xfrm>
          <a:prstGeom prst="rect">
            <a:avLst/>
          </a:prstGeom>
        </p:spPr>
        <p:txBody>
          <a:bodyPr bIns="0" anchor="b"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089E3F3-A662-46B0-A7D1-E104A41C228F}" type="slidenum">
              <a:rPr lang="en-US" sz="1200" smtClean="0">
                <a:solidFill>
                  <a:schemeClr val="tx1">
                    <a:tint val="9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95000"/>
                </a:schemeClr>
              </a:solidFill>
              <a:latin typeface="+mn-lt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382000" cy="4321175"/>
          </a:xfrm>
        </p:spPr>
        <p:txBody>
          <a:bodyPr/>
          <a:lstStyle>
            <a:lvl1pPr>
              <a:spcBef>
                <a:spcPts val="1200"/>
              </a:spcBef>
              <a:defRPr sz="3200"/>
            </a:lvl1pPr>
            <a:lvl2pPr>
              <a:spcBef>
                <a:spcPts val="480"/>
              </a:spcBef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25778" y="152400"/>
            <a:ext cx="8537222" cy="45720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382000" cy="1219200"/>
          </a:xfrm>
        </p:spPr>
        <p:txBody>
          <a:bodyPr/>
          <a:lstStyle>
            <a:lvl1pPr>
              <a:lnSpc>
                <a:spcPts val="42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chemeClr val="bg2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8872"/>
            <a:ext cx="8229600" cy="1636776"/>
          </a:xfrm>
        </p:spPr>
        <p:txBody>
          <a:bodyPr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>
              <a:defRPr sz="4400" b="1" cap="none" baseline="0">
                <a:solidFill>
                  <a:schemeClr val="tx2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009" y="1828800"/>
            <a:ext cx="8238991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6F930-4FD0-44EA-B6E9-27C19B13C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8229600" y="6477000"/>
            <a:ext cx="733425" cy="274638"/>
          </a:xfrm>
          <a:prstGeom prst="rect">
            <a:avLst/>
          </a:prstGeom>
        </p:spPr>
        <p:txBody>
          <a:bodyPr bIns="0" anchor="b"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C8E82DE-B153-45E1-940C-6CE8844F02AA}" type="slidenum">
              <a:rPr lang="en-US" sz="1200" smtClean="0">
                <a:solidFill>
                  <a:schemeClr val="tx1">
                    <a:tint val="9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9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73936"/>
            <a:ext cx="4191000" cy="4623816"/>
          </a:xfrm>
        </p:spPr>
        <p:txBody>
          <a:bodyPr lIns="9144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114800" cy="46238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28600" y="152400"/>
            <a:ext cx="8382000" cy="45720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8382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/>
        </p:nvSpPr>
        <p:spPr>
          <a:xfrm>
            <a:off x="8229600" y="6477000"/>
            <a:ext cx="733425" cy="274638"/>
          </a:xfrm>
          <a:prstGeom prst="rect">
            <a:avLst/>
          </a:prstGeom>
        </p:spPr>
        <p:txBody>
          <a:bodyPr bIns="0" anchor="b"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E95CEF2-63C7-41D1-AC3B-F11D0AEA6F1D}" type="slidenum">
              <a:rPr lang="en-US" sz="1200" smtClean="0">
                <a:solidFill>
                  <a:schemeClr val="tx1">
                    <a:tint val="9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95000"/>
                </a:schemeClr>
              </a:solidFill>
              <a:latin typeface="+mn-lt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28600" y="152400"/>
            <a:ext cx="8382000" cy="45720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8382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/>
        </p:nvSpPr>
        <p:spPr>
          <a:xfrm>
            <a:off x="8229600" y="6477000"/>
            <a:ext cx="733425" cy="274638"/>
          </a:xfrm>
          <a:prstGeom prst="rect">
            <a:avLst/>
          </a:prstGeom>
        </p:spPr>
        <p:txBody>
          <a:bodyPr bIns="0" anchor="b"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0A66E57-C0F8-4B8D-8854-D7A3DB0F0B4E}" type="slidenum">
              <a:rPr lang="en-US" sz="1200" smtClean="0">
                <a:solidFill>
                  <a:schemeClr val="tx1">
                    <a:tint val="9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95000"/>
                </a:schemeClr>
              </a:solidFill>
              <a:latin typeface="+mn-lt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Hero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6248400"/>
            <a:ext cx="5486400" cy="457200"/>
          </a:xfrm>
        </p:spPr>
        <p:txBody>
          <a:bodyPr lIns="118872" tIns="0" rIns="45720" bIns="0" anchor="b"/>
          <a:lstStyle>
            <a:lvl1pPr marL="0" indent="0" algn="l">
              <a:buNone/>
              <a:defRPr sz="1600" b="0" baseline="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dirty="0"/>
              <a:t>Meeting Name — Month DD, YYYY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91440"/>
            <a:ext cx="9144000" cy="614476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Rectangle 6"/>
          <p:cNvSpPr/>
          <p:nvPr userDrawn="1"/>
        </p:nvSpPr>
        <p:spPr bwMode="invGray">
          <a:xfrm>
            <a:off x="0" y="6049962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714" y="6248400"/>
            <a:ext cx="1904686" cy="50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4022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chemeClr val="tx2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152400"/>
            <a:ext cx="83820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774825"/>
            <a:ext cx="83820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DB98637-2E44-408C-92DF-FBFBA33F1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1" r:id="rId1"/>
    <p:sldLayoutId id="2147484232" r:id="rId2"/>
    <p:sldLayoutId id="2147484233" r:id="rId3"/>
    <p:sldLayoutId id="2147484234" r:id="rId4"/>
    <p:sldLayoutId id="2147484235" r:id="rId5"/>
    <p:sldLayoutId id="2147484237" r:id="rId6"/>
    <p:sldLayoutId id="2147484238" r:id="rId7"/>
    <p:sldLayoutId id="2147484240" r:id="rId8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Corbel" pitchFamily="34" charset="0"/>
        </a:defRPr>
      </a:lvl9pPr>
      <a:extLst/>
    </p:titleStyle>
    <p:bodyStyle>
      <a:lvl1pPr marL="438150" indent="-31908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C32D2E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1" fontAlgn="base" hangingPunct="1">
        <a:spcBef>
          <a:spcPct val="20000"/>
        </a:spcBef>
        <a:spcAft>
          <a:spcPct val="0"/>
        </a:spcAft>
        <a:buClr>
          <a:srgbClr val="964305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lhO-25_GVQ?feature=oembed" TargetMode="Externa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ass.edu/datacenter" TargetMode="Externa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799" y="1524000"/>
            <a:ext cx="8458201" cy="2819400"/>
          </a:xfrm>
        </p:spPr>
        <p:txBody>
          <a:bodyPr>
            <a:normAutofit/>
          </a:bodyPr>
          <a:lstStyle/>
          <a:p>
            <a:r>
              <a:rPr lang="en-US" sz="2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Insight      Action      Results</a:t>
            </a:r>
            <a:br>
              <a:rPr lang="en-US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5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Performance Measurement Reporting System (PMRS)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Board of Higher Education Meeting – May 7,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0069BE-FDE9-42AC-A802-65D02630EF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32" y="1826016"/>
            <a:ext cx="302007" cy="3030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40C33A-D544-40C3-B972-F4EF3BC9DF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39" y="1822450"/>
            <a:ext cx="305562" cy="3065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6B0600-D30F-403A-AEC5-6883B79DF7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439" y="1828800"/>
            <a:ext cx="305561" cy="30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73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A12A3-D28F-4358-81C4-4F35CE7FDC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PMRS Spotlight: Student Success &amp; Completion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FAA2EA-1ED0-42C4-9F5A-E28DF3377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8686800" cy="838200"/>
          </a:xfrm>
        </p:spPr>
        <p:txBody>
          <a:bodyPr/>
          <a:lstStyle/>
          <a:p>
            <a:r>
              <a:rPr lang="en-US" sz="3000" dirty="0"/>
              <a:t>      Watching for: Increases in Success Rates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2889BE0-3392-4764-A589-AF4E9D50F7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68" y="2384425"/>
            <a:ext cx="7390462" cy="4321175"/>
          </a:xfrm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397D6D1E-8753-471E-ADDD-3D13F7D0B7BE}"/>
              </a:ext>
            </a:extLst>
          </p:cNvPr>
          <p:cNvSpPr txBox="1">
            <a:spLocks/>
          </p:cNvSpPr>
          <p:nvPr/>
        </p:nvSpPr>
        <p:spPr bwMode="auto">
          <a:xfrm>
            <a:off x="228600" y="1524000"/>
            <a:ext cx="6934200" cy="462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Arial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64305"/>
              </a:buClr>
              <a:buFont typeface="Wingdings 3" pitchFamily="18" charset="2"/>
              <a:buChar char="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9062" indent="0">
              <a:buFont typeface="Wingdings 2" pitchFamily="18" charset="2"/>
              <a:buNone/>
            </a:pPr>
            <a:r>
              <a:rPr lang="en-US" sz="1800" b="1" dirty="0"/>
              <a:t>Six-Year Comprehensive Student Success (VFA Model)</a:t>
            </a:r>
            <a:br>
              <a:rPr lang="en-US" sz="1800" b="1" dirty="0"/>
            </a:br>
            <a:r>
              <a:rPr lang="en-US" sz="1400" dirty="0"/>
              <a:t>Average Rate among Community Colleges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987E52-3107-411C-93A0-2C042FDD3A25}"/>
              </a:ext>
            </a:extLst>
          </p:cNvPr>
          <p:cNvSpPr/>
          <p:nvPr/>
        </p:nvSpPr>
        <p:spPr>
          <a:xfrm rot="21338058">
            <a:off x="4644331" y="2604574"/>
            <a:ext cx="3986174" cy="1631008"/>
          </a:xfrm>
          <a:prstGeom prst="rect">
            <a:avLst/>
          </a:prstGeom>
          <a:solidFill>
            <a:srgbClr val="FFFFFF">
              <a:alpha val="50196"/>
            </a:srgbClr>
          </a:solidFill>
          <a:ln w="12700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42EC9F1-9F95-4730-ABB4-F4D44F8BA00F}"/>
              </a:ext>
            </a:extLst>
          </p:cNvPr>
          <p:cNvCxnSpPr>
            <a:cxnSpLocks/>
          </p:cNvCxnSpPr>
          <p:nvPr/>
        </p:nvCxnSpPr>
        <p:spPr>
          <a:xfrm flipV="1">
            <a:off x="4191000" y="3733800"/>
            <a:ext cx="457200" cy="3048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72C9E2F-814C-41A5-BDA5-C3A204AFE7B6}"/>
              </a:ext>
            </a:extLst>
          </p:cNvPr>
          <p:cNvSpPr txBox="1"/>
          <p:nvPr/>
        </p:nvSpPr>
        <p:spPr>
          <a:xfrm rot="21338058">
            <a:off x="4758815" y="2730872"/>
            <a:ext cx="3730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4"/>
                </a:solidFill>
                <a:latin typeface="+mn-lt"/>
              </a:rPr>
              <a:t>If the research holds true, </a:t>
            </a:r>
            <a:br>
              <a:rPr lang="en-US" sz="2000" dirty="0">
                <a:solidFill>
                  <a:schemeClr val="accent4"/>
                </a:solidFill>
                <a:latin typeface="+mn-lt"/>
              </a:rPr>
            </a:br>
            <a:r>
              <a:rPr lang="en-US" sz="2000" b="1" dirty="0">
                <a:solidFill>
                  <a:schemeClr val="accent4"/>
                </a:solidFill>
                <a:latin typeface="+mn-lt"/>
              </a:rPr>
              <a:t>success rates should start </a:t>
            </a:r>
            <a:br>
              <a:rPr lang="en-US" sz="2000" b="1" dirty="0">
                <a:solidFill>
                  <a:schemeClr val="accent4"/>
                </a:solidFill>
                <a:latin typeface="+mn-lt"/>
              </a:rPr>
            </a:br>
            <a:r>
              <a:rPr lang="en-US" sz="2000" b="1" dirty="0">
                <a:solidFill>
                  <a:schemeClr val="accent4"/>
                </a:solidFill>
                <a:latin typeface="+mn-lt"/>
              </a:rPr>
              <a:t>to increase </a:t>
            </a:r>
            <a:r>
              <a:rPr lang="en-US" sz="2000" dirty="0">
                <a:solidFill>
                  <a:schemeClr val="accent4"/>
                </a:solidFill>
                <a:latin typeface="+mn-lt"/>
              </a:rPr>
              <a:t>in 2019, </a:t>
            </a:r>
            <a:br>
              <a:rPr lang="en-US" sz="2000" dirty="0">
                <a:solidFill>
                  <a:schemeClr val="accent4"/>
                </a:solidFill>
                <a:latin typeface="+mn-lt"/>
              </a:rPr>
            </a:br>
            <a:r>
              <a:rPr lang="en-US" sz="2000" dirty="0">
                <a:solidFill>
                  <a:schemeClr val="accent4"/>
                </a:solidFill>
                <a:latin typeface="+mn-lt"/>
              </a:rPr>
              <a:t>continuing through 2023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0353F6-A6E5-4AE4-BA1E-67076DC1AB2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40" y="685800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73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BEDEDE4-3B03-4370-BBDF-91D3C4FC485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FC4282-5621-49A3-BD6B-8CACE4C7AD0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397" y="1752600"/>
            <a:ext cx="3257803" cy="32686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F4BE15-61E3-45C3-8D4C-63F102D8EE68}"/>
              </a:ext>
            </a:extLst>
          </p:cNvPr>
          <p:cNvSpPr txBox="1"/>
          <p:nvPr/>
        </p:nvSpPr>
        <p:spPr>
          <a:xfrm>
            <a:off x="838200" y="685800"/>
            <a:ext cx="7467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+mn-lt"/>
              </a:rPr>
              <a:t>RESULTS</a:t>
            </a:r>
          </a:p>
          <a:p>
            <a:pPr algn="ctr"/>
            <a:br>
              <a:rPr lang="en-US" sz="6000" dirty="0">
                <a:solidFill>
                  <a:schemeClr val="bg1"/>
                </a:solidFill>
                <a:latin typeface="+mj-lt"/>
              </a:rPr>
            </a:br>
            <a:r>
              <a:rPr lang="en-US" sz="6000" dirty="0">
                <a:solidFill>
                  <a:schemeClr val="bg1"/>
                </a:solidFill>
                <a:latin typeface="+mj-lt"/>
              </a:rPr>
              <a:t>State</a:t>
            </a:r>
            <a:br>
              <a:rPr lang="en-US" sz="6000" dirty="0">
                <a:solidFill>
                  <a:schemeClr val="bg1"/>
                </a:solidFill>
                <a:latin typeface="+mj-lt"/>
              </a:rPr>
            </a:br>
            <a:r>
              <a:rPr lang="en-US" sz="6000" dirty="0">
                <a:solidFill>
                  <a:schemeClr val="bg1"/>
                </a:solidFill>
                <a:latin typeface="+mj-lt"/>
              </a:rPr>
              <a:t>Universities</a:t>
            </a:r>
          </a:p>
        </p:txBody>
      </p:sp>
    </p:spTree>
    <p:extLst>
      <p:ext uri="{BB962C8B-B14F-4D97-AF65-F5344CB8AC3E}">
        <p14:creationId xmlns:p14="http://schemas.microsoft.com/office/powerpoint/2010/main" val="1388119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A12A3-D28F-4358-81C4-4F35CE7FDC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PMRS Spotlight: Student Success &amp; Completion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FAA2EA-1ED0-42C4-9F5A-E28DF3377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      Results: Overall Increases in Grad Rates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5BBC07-6A99-414A-B9A2-2F584F1A21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533399" cy="535183"/>
          </a:xfrm>
          <a:prstGeom prst="rect">
            <a:avLst/>
          </a:prstGeom>
        </p:spPr>
      </p:pic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73FB23FC-CB21-46A9-BA79-0B6EA9BC3F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69" y="2383706"/>
            <a:ext cx="7390462" cy="4224187"/>
          </a:xfr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42F7F91-81A5-4414-A3B5-CF5AFA371930}"/>
              </a:ext>
            </a:extLst>
          </p:cNvPr>
          <p:cNvSpPr txBox="1">
            <a:spLocks/>
          </p:cNvSpPr>
          <p:nvPr/>
        </p:nvSpPr>
        <p:spPr bwMode="auto">
          <a:xfrm>
            <a:off x="228600" y="1524000"/>
            <a:ext cx="6934200" cy="462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Arial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64305"/>
              </a:buClr>
              <a:buFont typeface="Wingdings 3" pitchFamily="18" charset="2"/>
              <a:buChar char="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9062" indent="0">
              <a:buFont typeface="Wingdings 2" pitchFamily="18" charset="2"/>
              <a:buNone/>
            </a:pPr>
            <a:r>
              <a:rPr lang="en-US" sz="1800" b="1" dirty="0"/>
              <a:t>Six-Year First-Time Student Graduation Rate</a:t>
            </a:r>
            <a:br>
              <a:rPr lang="en-US" sz="1800" b="1" dirty="0"/>
            </a:br>
            <a:r>
              <a:rPr lang="en-US" sz="1400" dirty="0"/>
              <a:t>Average Rate among State Universities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4D6B46-0327-4CE2-B14B-C2A02CE471D5}"/>
              </a:ext>
            </a:extLst>
          </p:cNvPr>
          <p:cNvSpPr txBox="1"/>
          <p:nvPr/>
        </p:nvSpPr>
        <p:spPr>
          <a:xfrm>
            <a:off x="7936724" y="402573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n-lt"/>
              </a:rPr>
              <a:t>+7% </a:t>
            </a:r>
            <a:br>
              <a:rPr lang="en-US" sz="1600" b="1" dirty="0">
                <a:latin typeface="+mn-lt"/>
              </a:rPr>
            </a:br>
            <a:r>
              <a:rPr lang="en-US" sz="1200" b="1" dirty="0">
                <a:latin typeface="+mn-lt"/>
              </a:rPr>
              <a:t>points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DDAC1C92-9FD5-49E9-A72C-874D99D9FE92}"/>
              </a:ext>
            </a:extLst>
          </p:cNvPr>
          <p:cNvSpPr/>
          <p:nvPr/>
        </p:nvSpPr>
        <p:spPr>
          <a:xfrm>
            <a:off x="7924800" y="3886200"/>
            <a:ext cx="45719" cy="825330"/>
          </a:xfrm>
          <a:prstGeom prst="rightBrac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95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A12A3-D28F-4358-81C4-4F35CE7FDC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PMRS Spotlight: Student Success &amp; Completion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FAA2EA-1ED0-42C4-9F5A-E28DF3377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      Results: Leaders Among National Peers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50CADA-A3A2-43CC-96C6-C27BE68925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533399" cy="535183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F6FB1F1-55AF-4CDF-8CE7-6DA20F284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524000"/>
            <a:ext cx="8382000" cy="4625975"/>
          </a:xfrm>
        </p:spPr>
        <p:txBody>
          <a:bodyPr/>
          <a:lstStyle/>
          <a:p>
            <a:pPr marL="119062" indent="0">
              <a:buNone/>
            </a:pPr>
            <a:r>
              <a:rPr lang="en-US" sz="1800" b="1" dirty="0"/>
              <a:t>Six-Year First-Time Student Graduation Rate</a:t>
            </a:r>
            <a:br>
              <a:rPr lang="en-US" b="1" dirty="0"/>
            </a:br>
            <a:r>
              <a:rPr lang="en-US" sz="1400" dirty="0"/>
              <a:t>State Universities Compared to Respective National Peer Groups (2017 and 10-year trend)</a:t>
            </a:r>
          </a:p>
          <a:p>
            <a:pPr marL="119062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FF60A7-070A-4FD3-BC57-0C11238CCD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358125"/>
            <a:ext cx="6095999" cy="428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97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96FAEEE-0228-4F6B-9127-08C779695245}"/>
              </a:ext>
            </a:extLst>
          </p:cNvPr>
          <p:cNvSpPr txBox="1"/>
          <p:nvPr/>
        </p:nvSpPr>
        <p:spPr>
          <a:xfrm>
            <a:off x="838200" y="685800"/>
            <a:ext cx="7467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+mn-lt"/>
              </a:rPr>
              <a:t>AREA FOR ACTION</a:t>
            </a:r>
          </a:p>
          <a:p>
            <a:pPr algn="ctr"/>
            <a:br>
              <a:rPr lang="en-US" sz="6000" dirty="0">
                <a:solidFill>
                  <a:schemeClr val="bg1"/>
                </a:solidFill>
                <a:latin typeface="+mj-lt"/>
              </a:rPr>
            </a:br>
            <a:r>
              <a:rPr lang="en-US" sz="6000" dirty="0">
                <a:solidFill>
                  <a:schemeClr val="bg1"/>
                </a:solidFill>
                <a:latin typeface="+mj-lt"/>
              </a:rPr>
              <a:t>State</a:t>
            </a:r>
            <a:br>
              <a:rPr lang="en-US" sz="6000" dirty="0">
                <a:solidFill>
                  <a:schemeClr val="bg1"/>
                </a:solidFill>
                <a:latin typeface="+mj-lt"/>
              </a:rPr>
            </a:br>
            <a:r>
              <a:rPr lang="en-US" sz="6000" dirty="0">
                <a:solidFill>
                  <a:schemeClr val="bg1"/>
                </a:solidFill>
                <a:latin typeface="+mj-lt"/>
              </a:rPr>
              <a:t>Universities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EDEDE4-3B03-4370-BBDF-91D3C4FC485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7AC5DA-72E8-4A22-9D4A-44086F36EA6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397" y="1981200"/>
            <a:ext cx="3257803" cy="32686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6BF08B-CF12-43E4-BBA0-66745AE3A6F2}"/>
              </a:ext>
            </a:extLst>
          </p:cNvPr>
          <p:cNvSpPr txBox="1"/>
          <p:nvPr/>
        </p:nvSpPr>
        <p:spPr>
          <a:xfrm>
            <a:off x="838200" y="838200"/>
            <a:ext cx="7467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+mn-lt"/>
              </a:rPr>
              <a:t>AREA FOR ACTION</a:t>
            </a:r>
          </a:p>
          <a:p>
            <a:pPr algn="ctr"/>
            <a:br>
              <a:rPr lang="en-US" sz="6000" dirty="0">
                <a:solidFill>
                  <a:schemeClr val="bg1"/>
                </a:solidFill>
                <a:latin typeface="+mj-lt"/>
              </a:rPr>
            </a:br>
            <a:r>
              <a:rPr lang="en-US" sz="6000" dirty="0">
                <a:solidFill>
                  <a:schemeClr val="bg1"/>
                </a:solidFill>
                <a:latin typeface="+mj-lt"/>
              </a:rPr>
              <a:t>Equity</a:t>
            </a:r>
            <a:br>
              <a:rPr lang="en-US" sz="6000" dirty="0">
                <a:solidFill>
                  <a:schemeClr val="bg1"/>
                </a:solidFill>
                <a:latin typeface="+mj-lt"/>
              </a:rPr>
            </a:br>
            <a:r>
              <a:rPr lang="en-US" sz="6000" dirty="0">
                <a:solidFill>
                  <a:schemeClr val="bg1"/>
                </a:solidFill>
                <a:latin typeface="+mj-lt"/>
              </a:rPr>
              <a:t>Gaps</a:t>
            </a:r>
          </a:p>
        </p:txBody>
      </p:sp>
    </p:spTree>
    <p:extLst>
      <p:ext uri="{BB962C8B-B14F-4D97-AF65-F5344CB8AC3E}">
        <p14:creationId xmlns:p14="http://schemas.microsoft.com/office/powerpoint/2010/main" val="4137728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8B19917-B7C9-475C-8381-C5D7416BE1AC}"/>
              </a:ext>
            </a:extLst>
          </p:cNvPr>
          <p:cNvSpPr txBox="1">
            <a:spLocks/>
          </p:cNvSpPr>
          <p:nvPr/>
        </p:nvSpPr>
        <p:spPr bwMode="auto">
          <a:xfrm>
            <a:off x="323850" y="2079625"/>
            <a:ext cx="838200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Arial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64305"/>
              </a:buClr>
              <a:buFont typeface="Wingdings 3" pitchFamily="18" charset="2"/>
              <a:buChar char="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9062" indent="0">
              <a:buFont typeface="Wingdings 2" pitchFamily="18" charset="2"/>
              <a:buNone/>
            </a:pPr>
            <a:r>
              <a:rPr lang="en-US" sz="1800" b="1" dirty="0"/>
              <a:t>Gaps by Race/Ethnicity</a:t>
            </a:r>
            <a:br>
              <a:rPr lang="en-US" b="1" dirty="0"/>
            </a:br>
            <a:r>
              <a:rPr lang="en-US" sz="1400" dirty="0"/>
              <a:t>Community College Student Success Metrics</a:t>
            </a:r>
          </a:p>
          <a:p>
            <a:pPr marL="119062" indent="0">
              <a:buFont typeface="Wingdings 2" pitchFamily="18" charset="2"/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A12A3-D28F-4358-81C4-4F35CE7FDC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PMRS Spotlight: Student Success &amp; Completion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FAA2EA-1ED0-42C4-9F5A-E28DF3377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Performance by Subgroup, and Gaps Remain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6DEA30-4AAA-4DDB-A03B-1990316024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5"/>
          <a:stretch/>
        </p:blipFill>
        <p:spPr>
          <a:xfrm>
            <a:off x="457200" y="3642360"/>
            <a:ext cx="8359096" cy="21133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5BF89B-3C38-4A56-BF97-FF6EC16784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75"/>
          <a:stretch/>
        </p:blipFill>
        <p:spPr>
          <a:xfrm>
            <a:off x="327704" y="2423160"/>
            <a:ext cx="8499343" cy="3200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5618D1-CAE9-43FC-B5C2-B4A257D20D01}"/>
              </a:ext>
            </a:extLst>
          </p:cNvPr>
          <p:cNvSpPr txBox="1"/>
          <p:nvPr/>
        </p:nvSpPr>
        <p:spPr>
          <a:xfrm>
            <a:off x="381000" y="3124200"/>
            <a:ext cx="2023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n-lt"/>
              </a:rPr>
              <a:t>Timely Completion </a:t>
            </a:r>
            <a:br>
              <a:rPr lang="en-US" sz="1200" b="1" dirty="0">
                <a:latin typeface="+mn-lt"/>
              </a:rPr>
            </a:br>
            <a:r>
              <a:rPr lang="en-US" sz="1200" b="1" dirty="0">
                <a:latin typeface="+mn-lt"/>
              </a:rPr>
              <a:t>of Gateway Courses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83CAAA-9CFA-4ED3-B720-0F0BE0F159FB}"/>
              </a:ext>
            </a:extLst>
          </p:cNvPr>
          <p:cNvSpPr txBox="1"/>
          <p:nvPr/>
        </p:nvSpPr>
        <p:spPr>
          <a:xfrm>
            <a:off x="2514600" y="3124200"/>
            <a:ext cx="2023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n-lt"/>
              </a:rPr>
              <a:t>On-Time </a:t>
            </a:r>
            <a:br>
              <a:rPr lang="en-US" sz="1200" b="1" dirty="0">
                <a:latin typeface="+mn-lt"/>
              </a:rPr>
            </a:br>
            <a:r>
              <a:rPr lang="en-US" sz="1200" b="1" dirty="0">
                <a:latin typeface="+mn-lt"/>
              </a:rPr>
              <a:t>Credit Accumulation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EF78E-CBEC-4230-B86E-C50BD46036E8}"/>
              </a:ext>
            </a:extLst>
          </p:cNvPr>
          <p:cNvSpPr txBox="1"/>
          <p:nvPr/>
        </p:nvSpPr>
        <p:spPr>
          <a:xfrm>
            <a:off x="4724400" y="3124200"/>
            <a:ext cx="1881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n-lt"/>
              </a:rPr>
              <a:t>First-Year</a:t>
            </a:r>
            <a:br>
              <a:rPr lang="en-US" sz="1200" b="1" dirty="0">
                <a:latin typeface="+mn-lt"/>
              </a:rPr>
            </a:br>
            <a:r>
              <a:rPr lang="en-US" sz="1200" b="1" dirty="0">
                <a:latin typeface="+mn-lt"/>
              </a:rPr>
              <a:t>Retention	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E50D60-0D3A-408B-995F-04BD0685D7C3}"/>
              </a:ext>
            </a:extLst>
          </p:cNvPr>
          <p:cNvSpPr txBox="1"/>
          <p:nvPr/>
        </p:nvSpPr>
        <p:spPr>
          <a:xfrm>
            <a:off x="6850733" y="3124200"/>
            <a:ext cx="2064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n-lt"/>
              </a:rPr>
              <a:t>Six-Year Student Success (VFA Model)</a:t>
            </a:r>
          </a:p>
        </p:txBody>
      </p:sp>
    </p:spTree>
    <p:extLst>
      <p:ext uri="{BB962C8B-B14F-4D97-AF65-F5344CB8AC3E}">
        <p14:creationId xmlns:p14="http://schemas.microsoft.com/office/powerpoint/2010/main" val="254899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C5BF89B-3C38-4A56-BF97-FF6EC16784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75"/>
          <a:stretch/>
        </p:blipFill>
        <p:spPr>
          <a:xfrm>
            <a:off x="327704" y="2423160"/>
            <a:ext cx="8499343" cy="32004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8B19917-B7C9-475C-8381-C5D7416BE1AC}"/>
              </a:ext>
            </a:extLst>
          </p:cNvPr>
          <p:cNvSpPr txBox="1">
            <a:spLocks/>
          </p:cNvSpPr>
          <p:nvPr/>
        </p:nvSpPr>
        <p:spPr bwMode="auto">
          <a:xfrm>
            <a:off x="323850" y="2079625"/>
            <a:ext cx="838200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Arial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64305"/>
              </a:buClr>
              <a:buFont typeface="Wingdings 3" pitchFamily="18" charset="2"/>
              <a:buChar char="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9062" indent="0">
              <a:buFont typeface="Wingdings 2" pitchFamily="18" charset="2"/>
              <a:buNone/>
            </a:pPr>
            <a:r>
              <a:rPr lang="en-US" sz="1800" b="1" dirty="0"/>
              <a:t>Gaps by Race/Ethnicity</a:t>
            </a:r>
            <a:br>
              <a:rPr lang="en-US" b="1" dirty="0"/>
            </a:br>
            <a:r>
              <a:rPr lang="en-US" sz="1400" dirty="0"/>
              <a:t>State University Student Success Metrics</a:t>
            </a:r>
          </a:p>
          <a:p>
            <a:pPr marL="119062" indent="0">
              <a:buFont typeface="Wingdings 2" pitchFamily="18" charset="2"/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A12A3-D28F-4358-81C4-4F35CE7FDC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PMRS Spotlight: Student Success &amp; Completion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FAA2EA-1ED0-42C4-9F5A-E28DF3377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Performance by Subgroup, and Gaps Remain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6DEA30-4AAA-4DDB-A03B-1990316024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5"/>
          <a:stretch>
            <a:fillRect/>
          </a:stretch>
        </p:blipFill>
        <p:spPr>
          <a:xfrm>
            <a:off x="457200" y="3642362"/>
            <a:ext cx="8286872" cy="20955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5618D1-CAE9-43FC-B5C2-B4A257D20D01}"/>
              </a:ext>
            </a:extLst>
          </p:cNvPr>
          <p:cNvSpPr txBox="1"/>
          <p:nvPr/>
        </p:nvSpPr>
        <p:spPr>
          <a:xfrm>
            <a:off x="381000" y="3124200"/>
            <a:ext cx="2023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n-lt"/>
              </a:rPr>
              <a:t>Timely Completion </a:t>
            </a:r>
            <a:br>
              <a:rPr lang="en-US" sz="1200" b="1" dirty="0">
                <a:latin typeface="+mn-lt"/>
              </a:rPr>
            </a:br>
            <a:r>
              <a:rPr lang="en-US" sz="1200" b="1" dirty="0">
                <a:latin typeface="+mn-lt"/>
              </a:rPr>
              <a:t>of Gateway Courses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83CAAA-9CFA-4ED3-B720-0F0BE0F159FB}"/>
              </a:ext>
            </a:extLst>
          </p:cNvPr>
          <p:cNvSpPr txBox="1"/>
          <p:nvPr/>
        </p:nvSpPr>
        <p:spPr>
          <a:xfrm>
            <a:off x="2514600" y="3124200"/>
            <a:ext cx="2023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n-lt"/>
              </a:rPr>
              <a:t>On-Time </a:t>
            </a:r>
            <a:br>
              <a:rPr lang="en-US" sz="1200" b="1" dirty="0">
                <a:latin typeface="+mn-lt"/>
              </a:rPr>
            </a:br>
            <a:r>
              <a:rPr lang="en-US" sz="1200" b="1" dirty="0">
                <a:latin typeface="+mn-lt"/>
              </a:rPr>
              <a:t>Credit Accumulation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EF78E-CBEC-4230-B86E-C50BD46036E8}"/>
              </a:ext>
            </a:extLst>
          </p:cNvPr>
          <p:cNvSpPr txBox="1"/>
          <p:nvPr/>
        </p:nvSpPr>
        <p:spPr>
          <a:xfrm>
            <a:off x="4724400" y="3124200"/>
            <a:ext cx="1881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n-lt"/>
              </a:rPr>
              <a:t>First-Year</a:t>
            </a:r>
            <a:br>
              <a:rPr lang="en-US" sz="1200" b="1" dirty="0">
                <a:latin typeface="+mn-lt"/>
              </a:rPr>
            </a:br>
            <a:r>
              <a:rPr lang="en-US" sz="1200" b="1" dirty="0">
                <a:latin typeface="+mn-lt"/>
              </a:rPr>
              <a:t>Retention	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E50D60-0D3A-408B-995F-04BD0685D7C3}"/>
              </a:ext>
            </a:extLst>
          </p:cNvPr>
          <p:cNvSpPr txBox="1"/>
          <p:nvPr/>
        </p:nvSpPr>
        <p:spPr>
          <a:xfrm>
            <a:off x="6850733" y="3124200"/>
            <a:ext cx="2064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n-lt"/>
              </a:rPr>
              <a:t>First-Time Student</a:t>
            </a:r>
            <a:br>
              <a:rPr lang="en-US" sz="1200" b="1" dirty="0">
                <a:latin typeface="+mn-lt"/>
              </a:rPr>
            </a:br>
            <a:r>
              <a:rPr lang="en-US" sz="1200" b="1" dirty="0">
                <a:latin typeface="+mn-lt"/>
              </a:rPr>
              <a:t>Graduation</a:t>
            </a:r>
          </a:p>
        </p:txBody>
      </p:sp>
    </p:spTree>
    <p:extLst>
      <p:ext uri="{BB962C8B-B14F-4D97-AF65-F5344CB8AC3E}">
        <p14:creationId xmlns:p14="http://schemas.microsoft.com/office/powerpoint/2010/main" val="1248676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A12A3-D28F-4358-81C4-4F35CE7FDC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PMRS Spotlight: Student Success &amp; Completion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FAA2EA-1ED0-42C4-9F5A-E28DF3377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8537222" cy="838200"/>
          </a:xfrm>
        </p:spPr>
        <p:txBody>
          <a:bodyPr/>
          <a:lstStyle/>
          <a:p>
            <a:r>
              <a:rPr lang="en-US" sz="3600" dirty="0"/>
              <a:t>Next Steps: Continuous Improvement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EE488D5-5DF4-4CA9-8554-DB5E4B872A12}"/>
              </a:ext>
            </a:extLst>
          </p:cNvPr>
          <p:cNvSpPr txBox="1">
            <a:spLocks/>
          </p:cNvSpPr>
          <p:nvPr/>
        </p:nvSpPr>
        <p:spPr bwMode="auto">
          <a:xfrm>
            <a:off x="381000" y="1600200"/>
            <a:ext cx="83820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Arial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64305"/>
              </a:buClr>
              <a:buFont typeface="Wingdings 3" pitchFamily="18" charset="2"/>
              <a:buChar char="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4000" dirty="0"/>
              <a:t>Data collection realignment</a:t>
            </a:r>
          </a:p>
          <a:p>
            <a:r>
              <a:rPr lang="en-US" sz="4000" dirty="0"/>
              <a:t>Benchmarking and goal-setting</a:t>
            </a:r>
          </a:p>
          <a:p>
            <a:r>
              <a:rPr lang="en-US" sz="4000" dirty="0"/>
              <a:t>Refinement of peer groups</a:t>
            </a:r>
          </a:p>
          <a:p>
            <a:r>
              <a:rPr lang="en-US" sz="4000" dirty="0"/>
              <a:t>Engaging stakeholders, </a:t>
            </a:r>
            <a:br>
              <a:rPr lang="en-US" sz="4000" dirty="0"/>
            </a:br>
            <a:r>
              <a:rPr lang="en-US" sz="4000" dirty="0"/>
              <a:t>seeking feedback</a:t>
            </a:r>
          </a:p>
        </p:txBody>
      </p:sp>
    </p:spTree>
    <p:extLst>
      <p:ext uri="{BB962C8B-B14F-4D97-AF65-F5344CB8AC3E}">
        <p14:creationId xmlns:p14="http://schemas.microsoft.com/office/powerpoint/2010/main" val="1205797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CAAF3B-6DC8-4C1D-893B-3ACFBB4E6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D615D6-2135-446E-873E-47BC387B92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Insight, Action, Results: Performance Measurement Reporting System</a:t>
            </a:r>
          </a:p>
        </p:txBody>
      </p:sp>
    </p:spTree>
    <p:extLst>
      <p:ext uri="{BB962C8B-B14F-4D97-AF65-F5344CB8AC3E}">
        <p14:creationId xmlns:p14="http://schemas.microsoft.com/office/powerpoint/2010/main" val="937179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E0A07-E018-4EBE-B2D4-626CFF560B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152400"/>
            <a:ext cx="8686800" cy="457200"/>
          </a:xfrm>
        </p:spPr>
        <p:txBody>
          <a:bodyPr/>
          <a:lstStyle/>
          <a:p>
            <a:r>
              <a:rPr lang="en-US" dirty="0"/>
              <a:t>Insight, Action, Results: Performance Measurement Reporting System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4A4873-554E-4E49-B1B5-A0A7BA2DF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2" name="Online Media 1" title="DHE Performance Measurement System">
            <a:hlinkClick r:id="" action="ppaction://media"/>
            <a:extLst>
              <a:ext uri="{FF2B5EF4-FFF2-40B4-BE49-F238E27FC236}">
                <a16:creationId xmlns:a16="http://schemas.microsoft.com/office/drawing/2014/main" id="{C39580D0-6DC8-4F01-8AF8-FAD475AC2F0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63600" y="1943100"/>
            <a:ext cx="75184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66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BF630-5E3A-4CAE-BCF2-E17F1E053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Suite of Analytic Resources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EB4D9C-5F26-40F4-9272-B22AB7294139}"/>
              </a:ext>
            </a:extLst>
          </p:cNvPr>
          <p:cNvSpPr txBox="1"/>
          <p:nvPr/>
        </p:nvSpPr>
        <p:spPr>
          <a:xfrm>
            <a:off x="620173" y="1692003"/>
            <a:ext cx="8117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latin typeface="+mn-lt"/>
                <a:cs typeface="Arial" charset="0"/>
              </a:rPr>
              <a:t>Advancing Data-Driven Decision Making</a:t>
            </a:r>
            <a:endParaRPr lang="en-US" sz="3200" dirty="0">
              <a:latin typeface="+mn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EED937E-9695-4B76-9A47-7E02F3565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112" y="2339404"/>
            <a:ext cx="2209800" cy="200399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0B0BE4E-2E5B-497C-B688-3C60442C48C0}"/>
              </a:ext>
            </a:extLst>
          </p:cNvPr>
          <p:cNvSpPr txBox="1"/>
          <p:nvPr/>
        </p:nvSpPr>
        <p:spPr>
          <a:xfrm>
            <a:off x="2637107" y="2667000"/>
            <a:ext cx="1963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Performance</a:t>
            </a:r>
          </a:p>
          <a:p>
            <a:r>
              <a:rPr lang="en-US" b="1" dirty="0">
                <a:latin typeface="+mn-lt"/>
              </a:rPr>
              <a:t>Measurement Reporting System </a:t>
            </a:r>
            <a:r>
              <a:rPr lang="en-US" sz="1400" b="1" dirty="0">
                <a:latin typeface="+mn-lt"/>
              </a:rPr>
              <a:t>(Public)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646FD2-E39E-4326-BC9C-A8E85FFC576D}"/>
              </a:ext>
            </a:extLst>
          </p:cNvPr>
          <p:cNvSpPr txBox="1"/>
          <p:nvPr/>
        </p:nvSpPr>
        <p:spPr>
          <a:xfrm>
            <a:off x="6870821" y="4114800"/>
            <a:ext cx="1963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Systemwide Community of Practice for Data Analytics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86D8B6-C236-4513-8F2E-954AD1BD4D42}"/>
              </a:ext>
            </a:extLst>
          </p:cNvPr>
          <p:cNvSpPr txBox="1"/>
          <p:nvPr/>
        </p:nvSpPr>
        <p:spPr>
          <a:xfrm>
            <a:off x="2646125" y="4132183"/>
            <a:ext cx="196336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Shared Data Analytics Platform</a:t>
            </a:r>
          </a:p>
          <a:p>
            <a:r>
              <a:rPr lang="en-US" sz="1400" b="1" dirty="0">
                <a:latin typeface="+mn-lt"/>
              </a:rPr>
              <a:t>(DHE/BHE &amp; Campuses)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EF96982-C3AF-4426-9C7E-5CC1F6E7CD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05" y="4572000"/>
            <a:ext cx="1908868" cy="3729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3AFF600-CE3A-48C9-A614-4FBDC32BC70B}"/>
              </a:ext>
            </a:extLst>
          </p:cNvPr>
          <p:cNvSpPr txBox="1"/>
          <p:nvPr/>
        </p:nvSpPr>
        <p:spPr>
          <a:xfrm>
            <a:off x="6839861" y="2687574"/>
            <a:ext cx="1963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Spotlight Reports </a:t>
            </a:r>
            <a:r>
              <a:rPr lang="en-US" sz="1400" b="1" dirty="0">
                <a:latin typeface="+mn-lt"/>
              </a:rPr>
              <a:t>(Public)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ADC518-D50D-4105-95F6-EC82F441DE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152400"/>
            <a:ext cx="8686800" cy="457200"/>
          </a:xfrm>
        </p:spPr>
        <p:txBody>
          <a:bodyPr/>
          <a:lstStyle/>
          <a:p>
            <a:r>
              <a:rPr lang="en-US" dirty="0"/>
              <a:t>Insight, Action, Results: Performance Measurement Reporting System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5E0F166-CCF8-48FD-8EA1-DBD34D181DEA}"/>
              </a:ext>
            </a:extLst>
          </p:cNvPr>
          <p:cNvGrpSpPr/>
          <p:nvPr/>
        </p:nvGrpSpPr>
        <p:grpSpPr>
          <a:xfrm>
            <a:off x="620173" y="5195112"/>
            <a:ext cx="8458201" cy="1205688"/>
            <a:chOff x="620173" y="5195112"/>
            <a:chExt cx="8458201" cy="1205688"/>
          </a:xfrm>
        </p:grpSpPr>
        <p:sp>
          <p:nvSpPr>
            <p:cNvPr id="14" name="Title 3">
              <a:extLst>
                <a:ext uri="{FF2B5EF4-FFF2-40B4-BE49-F238E27FC236}">
                  <a16:creationId xmlns:a16="http://schemas.microsoft.com/office/drawing/2014/main" id="{6EFA2206-FFE0-4F73-8C40-80F50BDA0E3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20173" y="5195112"/>
              <a:ext cx="8458201" cy="1205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45720" bIns="45720" numCol="1" anchor="ctr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chemeClr val="bg1"/>
                  </a:solidFill>
                  <a:latin typeface="Corbel" pitchFamily="34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chemeClr val="bg1"/>
                  </a:solidFill>
                  <a:latin typeface="Corbel" pitchFamily="34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chemeClr val="bg1"/>
                  </a:solidFill>
                  <a:latin typeface="Corbel" pitchFamily="34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chemeClr val="bg1"/>
                  </a:solidFill>
                  <a:latin typeface="Corbel" pitchFamily="34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chemeClr val="bg1"/>
                  </a:solidFill>
                  <a:latin typeface="Corbel" pitchFamily="34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chemeClr val="bg1"/>
                  </a:solidFill>
                  <a:latin typeface="Corbel" pitchFamily="34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chemeClr val="bg1"/>
                  </a:solidFill>
                  <a:latin typeface="Corbel" pitchFamily="34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500">
                  <a:solidFill>
                    <a:schemeClr val="bg1"/>
                  </a:solidFill>
                  <a:latin typeface="Corbel" pitchFamily="34" charset="0"/>
                </a:defRPr>
              </a:lvl9pPr>
              <a:extLst/>
            </a:lstStyle>
            <a:p>
              <a:br>
                <a:rPr lang="en-US" b="1" dirty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sz="4400" b="1" dirty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   Insight     Action     Results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7FFE44B-E6BE-41FB-BE5C-60DF39BE9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374" y="5865616"/>
              <a:ext cx="533400" cy="53518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7962BAB-92DD-4465-956B-14B723337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174" y="5865617"/>
              <a:ext cx="533400" cy="53518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B671EB6-D715-47DE-8194-E9D382F9F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1774" y="5865617"/>
              <a:ext cx="533399" cy="535183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950C5F4-AAFE-404B-953A-D0CA734816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682" y="2529043"/>
            <a:ext cx="2031360" cy="15151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D5BDF52-A723-4DC4-B70F-D98132D1989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323" y="4114800"/>
            <a:ext cx="2240604" cy="120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80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617759F-B8D1-4D28-AABF-932AE665DD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152400"/>
            <a:ext cx="8763000" cy="457200"/>
          </a:xfrm>
        </p:spPr>
        <p:txBody>
          <a:bodyPr/>
          <a:lstStyle/>
          <a:p>
            <a:r>
              <a:rPr lang="en-US" dirty="0"/>
              <a:t>Insight, Action, Results: Performance Measurement Reporting System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81D2BBD-6646-43EB-BD9C-1160060D9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PMRS Reports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EEA5A1-10FE-46B4-8CC3-A439A95612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0" y="2590800"/>
            <a:ext cx="6976980" cy="6172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2D283F-4BD6-48F3-9882-660AB4843FE3}"/>
              </a:ext>
            </a:extLst>
          </p:cNvPr>
          <p:cNvSpPr txBox="1"/>
          <p:nvPr/>
        </p:nvSpPr>
        <p:spPr>
          <a:xfrm>
            <a:off x="919450" y="1707059"/>
            <a:ext cx="7305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3"/>
                </a:solidFill>
                <a:latin typeface="+mj-lt"/>
                <a:hlinkClick r:id="rId5"/>
              </a:rPr>
              <a:t>www.mass.edu/datacenter</a:t>
            </a:r>
            <a:r>
              <a:rPr lang="en-US" sz="4400" dirty="0">
                <a:solidFill>
                  <a:schemeClr val="accent3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9606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Success &amp; Completion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62C34D-AE51-489D-A1F9-8D7F1CC1CE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PMRS Spotlight</a:t>
            </a:r>
          </a:p>
        </p:txBody>
      </p:sp>
    </p:spTree>
    <p:extLst>
      <p:ext uri="{BB962C8B-B14F-4D97-AF65-F5344CB8AC3E}">
        <p14:creationId xmlns:p14="http://schemas.microsoft.com/office/powerpoint/2010/main" val="2627963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BEDEDE4-3B03-4370-BBDF-91D3C4FC485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5D1E99-F8B3-42E9-9198-9FFCD88B5EF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397" y="1981200"/>
            <a:ext cx="3257803" cy="32686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F4BE15-61E3-45C3-8D4C-63F102D8EE68}"/>
              </a:ext>
            </a:extLst>
          </p:cNvPr>
          <p:cNvSpPr txBox="1"/>
          <p:nvPr/>
        </p:nvSpPr>
        <p:spPr>
          <a:xfrm>
            <a:off x="838200" y="914400"/>
            <a:ext cx="7467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+mn-lt"/>
              </a:rPr>
              <a:t>RESULTS</a:t>
            </a:r>
          </a:p>
          <a:p>
            <a:pPr algn="ctr"/>
            <a:br>
              <a:rPr lang="en-US" sz="6000" dirty="0">
                <a:solidFill>
                  <a:schemeClr val="bg1"/>
                </a:solidFill>
                <a:latin typeface="+mj-lt"/>
              </a:rPr>
            </a:br>
            <a:r>
              <a:rPr lang="en-US" sz="6000" dirty="0">
                <a:solidFill>
                  <a:schemeClr val="bg1"/>
                </a:solidFill>
                <a:latin typeface="+mj-lt"/>
              </a:rPr>
              <a:t>Community Colleges</a:t>
            </a:r>
          </a:p>
        </p:txBody>
      </p:sp>
    </p:spTree>
    <p:extLst>
      <p:ext uri="{BB962C8B-B14F-4D97-AF65-F5344CB8AC3E}">
        <p14:creationId xmlns:p14="http://schemas.microsoft.com/office/powerpoint/2010/main" val="1339671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PMRS Spotlight: Student Success &amp; Completion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 Insight: Importance of First-Year Progress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1FAC2E-2F60-4B35-B879-2A96C228B5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533400" cy="5351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C35FC3-0529-4D8D-9D8B-24D4C3FB43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64"/>
          <a:stretch/>
        </p:blipFill>
        <p:spPr>
          <a:xfrm>
            <a:off x="392084" y="1752600"/>
            <a:ext cx="5932516" cy="2785061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0432E1E-4E23-4074-9A50-8358FF71D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684" y="4038600"/>
            <a:ext cx="5932516" cy="2286000"/>
          </a:xfrm>
        </p:spPr>
        <p:txBody>
          <a:bodyPr/>
          <a:lstStyle/>
          <a:p>
            <a:pPr marL="119062" indent="0">
              <a:buNone/>
            </a:pPr>
            <a:r>
              <a:rPr lang="en-US" sz="3000" dirty="0"/>
              <a:t>“The research … suggests that increases in these near-term momentum rates should lead us to </a:t>
            </a:r>
            <a:r>
              <a:rPr lang="en-US" sz="3000" b="1" dirty="0"/>
              <a:t>expect improved completion rates over a longer term.”</a:t>
            </a:r>
          </a:p>
        </p:txBody>
      </p:sp>
    </p:spTree>
    <p:extLst>
      <p:ext uri="{BB962C8B-B14F-4D97-AF65-F5344CB8AC3E}">
        <p14:creationId xmlns:p14="http://schemas.microsoft.com/office/powerpoint/2010/main" val="3658249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31BBE5-4A69-4D2A-BD10-404A1684D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625975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en-US" sz="2400" b="1" dirty="0"/>
              <a:t>Individual campuses and the system </a:t>
            </a:r>
            <a:r>
              <a:rPr lang="en-US" sz="2400" dirty="0"/>
              <a:t>have been implementing evidence-based practices associated with early momentum for the past decade:</a:t>
            </a:r>
          </a:p>
          <a:p>
            <a:pPr lvl="1"/>
            <a:r>
              <a:rPr lang="en-US" sz="2000" b="1" dirty="0"/>
              <a:t>Access</a:t>
            </a:r>
          </a:p>
          <a:p>
            <a:pPr lvl="2"/>
            <a:r>
              <a:rPr lang="en-US" sz="1600" dirty="0"/>
              <a:t>Aligning P-16 expectations (</a:t>
            </a:r>
            <a:r>
              <a:rPr lang="en-US" sz="1600" dirty="0" err="1"/>
              <a:t>MassCore</a:t>
            </a:r>
            <a:r>
              <a:rPr lang="en-US" sz="1600" dirty="0"/>
              <a:t>)</a:t>
            </a:r>
          </a:p>
          <a:p>
            <a:pPr lvl="2"/>
            <a:r>
              <a:rPr lang="en-US" sz="1600" dirty="0"/>
              <a:t>Offering dual enrollment, early college</a:t>
            </a:r>
          </a:p>
          <a:p>
            <a:pPr lvl="2"/>
            <a:r>
              <a:rPr lang="en-US" sz="1600" dirty="0"/>
              <a:t>Launching STEM Starter Academies, </a:t>
            </a:r>
            <a:br>
              <a:rPr lang="en-US" sz="1600" dirty="0"/>
            </a:br>
            <a:r>
              <a:rPr lang="en-US" sz="1600" dirty="0"/>
              <a:t>summer bridge programs</a:t>
            </a:r>
          </a:p>
          <a:p>
            <a:pPr lvl="1"/>
            <a:r>
              <a:rPr lang="en-US" sz="2000" b="1" dirty="0"/>
              <a:t>Remediation</a:t>
            </a:r>
          </a:p>
          <a:p>
            <a:pPr lvl="2"/>
            <a:r>
              <a:rPr lang="en-US" sz="1600" dirty="0"/>
              <a:t>Reforming placement standards</a:t>
            </a:r>
          </a:p>
          <a:p>
            <a:pPr lvl="2"/>
            <a:r>
              <a:rPr lang="en-US" sz="1600" dirty="0"/>
              <a:t>Implementing co-requisite at scale</a:t>
            </a:r>
          </a:p>
          <a:p>
            <a:pPr lvl="2"/>
            <a:r>
              <a:rPr lang="en-US" sz="1600" dirty="0"/>
              <a:t>Designing multiple math pathways</a:t>
            </a:r>
          </a:p>
          <a:p>
            <a:pPr marL="119062" indent="0">
              <a:buNone/>
            </a:pPr>
            <a:br>
              <a:rPr lang="en-US" sz="1800" i="1" dirty="0"/>
            </a:br>
            <a:r>
              <a:rPr lang="en-US" sz="1800" i="1" dirty="0"/>
              <a:t>Note: Many of these innovations have been </a:t>
            </a:r>
            <a:br>
              <a:rPr lang="en-US" sz="1800" i="1" dirty="0"/>
            </a:br>
            <a:r>
              <a:rPr lang="en-US" sz="1800" i="1" dirty="0"/>
              <a:t>supported by DHE’s Performance Incentive Fund (PIF)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PMRS Spotlight: Student Success &amp; Completion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      Action: Policy Implementations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391FB3-BCF2-4F97-818E-990D8F7943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533400" cy="5351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F59EE5-E64E-48BD-B225-05E28D2AF818}"/>
              </a:ext>
            </a:extLst>
          </p:cNvPr>
          <p:cNvSpPr txBox="1"/>
          <p:nvPr/>
        </p:nvSpPr>
        <p:spPr>
          <a:xfrm>
            <a:off x="4953000" y="2877423"/>
            <a:ext cx="4038600" cy="339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latin typeface="+mn-lt"/>
              </a:rPr>
              <a:t>Success</a:t>
            </a:r>
          </a:p>
          <a:p>
            <a:pPr marL="571500" lvl="1" indent="-228600">
              <a:spcBef>
                <a:spcPts val="432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600" dirty="0">
                <a:latin typeface="+mn-lt"/>
              </a:rPr>
              <a:t>Providing guided pathways 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(e.g., </a:t>
            </a:r>
            <a:r>
              <a:rPr lang="en-US" sz="1600" dirty="0" err="1">
                <a:latin typeface="+mn-lt"/>
              </a:rPr>
              <a:t>MassTransfer</a:t>
            </a:r>
            <a:r>
              <a:rPr lang="en-US" sz="1600" dirty="0">
                <a:latin typeface="+mn-lt"/>
              </a:rPr>
              <a:t> A2B Maps, GPSTEM)</a:t>
            </a:r>
          </a:p>
          <a:p>
            <a:pPr marL="571500" lvl="1" indent="-228600">
              <a:spcBef>
                <a:spcPts val="432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600" dirty="0">
                <a:latin typeface="+mn-lt"/>
              </a:rPr>
              <a:t>Developing block schedules</a:t>
            </a:r>
          </a:p>
          <a:p>
            <a:pPr marL="571500" lvl="1" indent="-228600">
              <a:spcBef>
                <a:spcPts val="432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600" dirty="0">
                <a:latin typeface="+mn-lt"/>
              </a:rPr>
              <a:t>Implementing early alert systems</a:t>
            </a:r>
          </a:p>
          <a:p>
            <a:pPr marL="571500" lvl="1" indent="-228600">
              <a:spcBef>
                <a:spcPts val="432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600" dirty="0">
                <a:latin typeface="+mn-lt"/>
              </a:rPr>
              <a:t>Removing affordability barriers 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(e.g., Open Educational Resources, MASSGrant Plus)</a:t>
            </a:r>
          </a:p>
          <a:p>
            <a:pPr marL="571500" lvl="1" indent="-228600">
              <a:spcBef>
                <a:spcPts val="432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600" dirty="0">
                <a:latin typeface="+mn-lt"/>
              </a:rPr>
              <a:t>Improving teaching through learning outcomes assessment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099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AB0B5D-F4F0-4D0F-AF02-3889D8DB2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114800" cy="4623816"/>
          </a:xfrm>
        </p:spPr>
        <p:txBody>
          <a:bodyPr/>
          <a:lstStyle/>
          <a:p>
            <a:pPr marL="119062" indent="0">
              <a:buNone/>
            </a:pPr>
            <a:r>
              <a:rPr lang="en-US" sz="1800" b="1" dirty="0"/>
              <a:t>Timely Completion of </a:t>
            </a:r>
            <a:br>
              <a:rPr lang="en-US" sz="1800" b="1" dirty="0"/>
            </a:br>
            <a:r>
              <a:rPr lang="en-US" sz="1800" b="1" dirty="0"/>
              <a:t>Gateway Courses*</a:t>
            </a:r>
          </a:p>
          <a:p>
            <a:pPr marL="119062" indent="0">
              <a:buNone/>
            </a:pPr>
            <a:r>
              <a:rPr lang="en-US" sz="1400" dirty="0"/>
              <a:t>Average Rate among Community Colleges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65088F7-4C03-44D8-8B58-3872088EA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14800" cy="4623816"/>
          </a:xfrm>
        </p:spPr>
        <p:txBody>
          <a:bodyPr/>
          <a:lstStyle/>
          <a:p>
            <a:pPr marL="119062" indent="0">
              <a:buNone/>
            </a:pPr>
            <a:br>
              <a:rPr lang="en-US" sz="1800" b="1" dirty="0"/>
            </a:br>
            <a:r>
              <a:rPr lang="en-US" sz="1800" b="1" dirty="0"/>
              <a:t>On-Time Credit Accumulation</a:t>
            </a:r>
          </a:p>
          <a:p>
            <a:pPr marL="119062" indent="0">
              <a:buNone/>
            </a:pPr>
            <a:r>
              <a:rPr lang="en-US" sz="1400" dirty="0"/>
              <a:t>Average Rate among Community Colleges</a:t>
            </a:r>
          </a:p>
          <a:p>
            <a:pPr marL="119062" indent="0">
              <a:buNone/>
            </a:pPr>
            <a:endParaRPr lang="en-US" sz="18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A12A3-D28F-4358-81C4-4F35CE7FDC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PMRS Spotlight: Student Success &amp; Completion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FAA2EA-1ED0-42C4-9F5A-E28DF3377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33400"/>
            <a:ext cx="8991600" cy="838200"/>
          </a:xfrm>
        </p:spPr>
        <p:txBody>
          <a:bodyPr/>
          <a:lstStyle/>
          <a:p>
            <a:r>
              <a:rPr lang="en-US" sz="2800" dirty="0"/>
              <a:t>       Results: Increases in First-Year Progress Rates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644B89-B8BA-4A9B-BA80-0E69C982AB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00" y="2514600"/>
            <a:ext cx="3759900" cy="3657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0ECDE5-37D0-4C75-88D1-5CF0B2190690}"/>
              </a:ext>
            </a:extLst>
          </p:cNvPr>
          <p:cNvSpPr txBox="1"/>
          <p:nvPr/>
        </p:nvSpPr>
        <p:spPr>
          <a:xfrm>
            <a:off x="457200" y="6352401"/>
            <a:ext cx="800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* Actual rates may be higher, so emphasis should be placed on change in rate, more than rate itself, at this time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7251F0-0118-4B94-BCB5-DC691C1180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961" y="2514600"/>
            <a:ext cx="3765102" cy="3657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4D9166-E4C4-4959-B73B-87583ABACA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533399" cy="5351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28FEFE-B1D4-4F34-9C63-82747A1C43F7}"/>
              </a:ext>
            </a:extLst>
          </p:cNvPr>
          <p:cNvSpPr txBox="1"/>
          <p:nvPr/>
        </p:nvSpPr>
        <p:spPr>
          <a:xfrm>
            <a:off x="3974324" y="3035130"/>
            <a:ext cx="64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n-lt"/>
              </a:rPr>
              <a:t>+9%</a:t>
            </a:r>
            <a:br>
              <a:rPr lang="en-US" sz="1600" b="1" dirty="0">
                <a:latin typeface="+mn-lt"/>
              </a:rPr>
            </a:br>
            <a:r>
              <a:rPr lang="en-US" sz="1200" b="1" dirty="0">
                <a:latin typeface="+mn-lt"/>
              </a:rPr>
              <a:t>points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FCB2CCC1-FE8B-4B47-BEC0-0AED62B3BC71}"/>
              </a:ext>
            </a:extLst>
          </p:cNvPr>
          <p:cNvSpPr/>
          <p:nvPr/>
        </p:nvSpPr>
        <p:spPr>
          <a:xfrm>
            <a:off x="3962400" y="2895600"/>
            <a:ext cx="76200" cy="914400"/>
          </a:xfrm>
          <a:prstGeom prst="rightBrac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88EE95-A7CA-4118-9A05-8085C841AAA7}"/>
              </a:ext>
            </a:extLst>
          </p:cNvPr>
          <p:cNvSpPr txBox="1"/>
          <p:nvPr/>
        </p:nvSpPr>
        <p:spPr>
          <a:xfrm>
            <a:off x="8401544" y="28956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n-lt"/>
              </a:rPr>
              <a:t>+7% </a:t>
            </a:r>
            <a:br>
              <a:rPr lang="en-US" sz="1600" b="1" dirty="0">
                <a:latin typeface="+mn-lt"/>
              </a:rPr>
            </a:br>
            <a:r>
              <a:rPr lang="en-US" sz="1200" b="1" dirty="0">
                <a:latin typeface="+mn-lt"/>
              </a:rPr>
              <a:t>points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10B201E6-02ED-4524-BA28-76B2C6564C67}"/>
              </a:ext>
            </a:extLst>
          </p:cNvPr>
          <p:cNvSpPr/>
          <p:nvPr/>
        </p:nvSpPr>
        <p:spPr>
          <a:xfrm>
            <a:off x="8389620" y="2756070"/>
            <a:ext cx="45719" cy="825330"/>
          </a:xfrm>
          <a:prstGeom prst="rightBrac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413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HE PowerPoint">
  <a:themeElements>
    <a:clrScheme name="Custom 2">
      <a:dk1>
        <a:sysClr val="windowText" lastClr="000000"/>
      </a:dk1>
      <a:lt1>
        <a:sysClr val="window" lastClr="FFFFFF"/>
      </a:lt1>
      <a:dk2>
        <a:srgbClr val="001F5B"/>
      </a:dk2>
      <a:lt2>
        <a:srgbClr val="EAECEE"/>
      </a:lt2>
      <a:accent1>
        <a:srgbClr val="CF0A2C"/>
      </a:accent1>
      <a:accent2>
        <a:srgbClr val="F37121"/>
      </a:accent2>
      <a:accent3>
        <a:srgbClr val="FFC627"/>
      </a:accent3>
      <a:accent4>
        <a:srgbClr val="00AF41"/>
      </a:accent4>
      <a:accent5>
        <a:srgbClr val="009BDE"/>
      </a:accent5>
      <a:accent6>
        <a:srgbClr val="8D734A"/>
      </a:accent6>
      <a:hlink>
        <a:srgbClr val="7030A0"/>
      </a:hlink>
      <a:folHlink>
        <a:srgbClr val="99A4AD"/>
      </a:folHlink>
    </a:clrScheme>
    <a:fontScheme name="DHE">
      <a:majorFont>
        <a:latin typeface="Segoe UI Bold"/>
        <a:ea typeface=""/>
        <a:cs typeface=""/>
      </a:majorFont>
      <a:minorFont>
        <a:latin typeface="Segoe UI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E PowerPoint 2017.potx" id="{E07B9D51-7A1B-445F-BE90-03D726D2647E}" vid="{A3B9CE9F-B01A-4D15-BC8D-DAC2DD4491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DHE PowerPoint 2017</Template>
  <TotalTime>2110</TotalTime>
  <Words>430</Words>
  <Application>Microsoft Office PowerPoint</Application>
  <PresentationFormat>On-screen Show (4:3)</PresentationFormat>
  <Paragraphs>108</Paragraphs>
  <Slides>18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Corbel</vt:lpstr>
      <vt:lpstr>Franklin Gothic Demi</vt:lpstr>
      <vt:lpstr>Segoe UI</vt:lpstr>
      <vt:lpstr>Segoe UI Bold</vt:lpstr>
      <vt:lpstr>Wingdings</vt:lpstr>
      <vt:lpstr>Wingdings 2</vt:lpstr>
      <vt:lpstr>Wingdings 3</vt:lpstr>
      <vt:lpstr>DHE PowerPoint</vt:lpstr>
      <vt:lpstr>     Insight      Action      Results Performance Measurement Reporting System (PMRS) </vt:lpstr>
      <vt:lpstr>Introduction</vt:lpstr>
      <vt:lpstr>Suite of Analytic Resources</vt:lpstr>
      <vt:lpstr>Public PMRS Reports</vt:lpstr>
      <vt:lpstr>Student Success &amp; Completion</vt:lpstr>
      <vt:lpstr>PowerPoint Presentation</vt:lpstr>
      <vt:lpstr>      Insight: Importance of First-Year Progress</vt:lpstr>
      <vt:lpstr>      Action: Policy Implementations</vt:lpstr>
      <vt:lpstr>       Results: Increases in First-Year Progress Rates</vt:lpstr>
      <vt:lpstr>      Watching for: Increases in Success Rates</vt:lpstr>
      <vt:lpstr>PowerPoint Presentation</vt:lpstr>
      <vt:lpstr>      Results: Overall Increases in Grad Rates</vt:lpstr>
      <vt:lpstr>      Results: Leaders Among National Peers</vt:lpstr>
      <vt:lpstr>PowerPoint Presentation</vt:lpstr>
      <vt:lpstr>Mixed Performance by Subgroup, and Gaps Remain</vt:lpstr>
      <vt:lpstr>Mixed Performance by Subgroup, and Gaps Remain</vt:lpstr>
      <vt:lpstr>Next Steps: Continuous Improvement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PMRS Spotlight Student Success &amp; Completion</dc:title>
  <dc:creator>Mealey, Sarah (DHE)</dc:creator>
  <cp:lastModifiedBy>Chadha, Suchita (DHE)</cp:lastModifiedBy>
  <cp:revision>71</cp:revision>
  <cp:lastPrinted>2019-05-07T01:13:31Z</cp:lastPrinted>
  <dcterms:created xsi:type="dcterms:W3CDTF">2019-04-30T18:13:32Z</dcterms:created>
  <dcterms:modified xsi:type="dcterms:W3CDTF">2019-05-08T14:36:33Z</dcterms:modified>
</cp:coreProperties>
</file>